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59" r:id="rId3"/>
    <p:sldId id="264" r:id="rId4"/>
    <p:sldId id="287" r:id="rId5"/>
    <p:sldId id="288" r:id="rId6"/>
    <p:sldId id="289" r:id="rId7"/>
    <p:sldId id="290" r:id="rId8"/>
    <p:sldId id="296" r:id="rId9"/>
    <p:sldId id="269" r:id="rId10"/>
    <p:sldId id="294" r:id="rId11"/>
    <p:sldId id="295" r:id="rId12"/>
    <p:sldId id="298" r:id="rId13"/>
    <p:sldId id="299" r:id="rId14"/>
    <p:sldId id="302" r:id="rId15"/>
    <p:sldId id="303" r:id="rId16"/>
    <p:sldId id="271" r:id="rId17"/>
    <p:sldId id="297" r:id="rId18"/>
    <p:sldId id="272" r:id="rId19"/>
    <p:sldId id="292" r:id="rId20"/>
    <p:sldId id="293" r:id="rId21"/>
    <p:sldId id="301" r:id="rId22"/>
    <p:sldId id="262" r:id="rId23"/>
    <p:sldId id="30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e31577e73a63f7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5D4"/>
    <a:srgbClr val="3232FA"/>
    <a:srgbClr val="D2B4A9"/>
    <a:srgbClr val="1B3C35"/>
    <a:srgbClr val="2A5963"/>
    <a:srgbClr val="1B3C33"/>
    <a:srgbClr val="E4C2A9"/>
    <a:srgbClr val="F3D5BB"/>
    <a:srgbClr val="34717F"/>
    <a:srgbClr val="2F6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468" autoAdjust="0"/>
  </p:normalViewPr>
  <p:slideViewPr>
    <p:cSldViewPr snapToGrid="0" showGuides="1">
      <p:cViewPr varScale="1">
        <p:scale>
          <a:sx n="87" d="100"/>
          <a:sy n="87" d="100"/>
        </p:scale>
        <p:origin x="52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2T13:32:04.67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73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와이어프레임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로그인 </a:t>
            </a:r>
            <a:r>
              <a:rPr lang="en-US" altLang="ko-KR" smtClean="0"/>
              <a:t>– </a:t>
            </a:r>
            <a:r>
              <a:rPr lang="ko-KR" altLang="en-US" smtClean="0"/>
              <a:t>기업 로그인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홈 </a:t>
            </a:r>
            <a:r>
              <a:rPr lang="en-US" altLang="ko-KR" smtClean="0"/>
              <a:t>– </a:t>
            </a:r>
            <a:r>
              <a:rPr lang="ko-KR" altLang="en-US" smtClean="0"/>
              <a:t>모든 영상에서 나온 브랜드 순위</a:t>
            </a:r>
            <a:endParaRPr lang="en-US" altLang="ko-KR" smtClean="0"/>
          </a:p>
          <a:p>
            <a:r>
              <a:rPr lang="ko-KR" altLang="en-US" smtClean="0"/>
              <a:t>회사 브랜드 노출 동향 </a:t>
            </a:r>
            <a:endParaRPr lang="en-US" altLang="ko-KR" smtClean="0"/>
          </a:p>
          <a:p>
            <a:r>
              <a:rPr lang="ko-KR" altLang="en-US" smtClean="0"/>
              <a:t>최근 회사 브랜드 노출 많이된 유튜버 순위</a:t>
            </a:r>
            <a:endParaRPr lang="en-US" altLang="ko-KR" smtClean="0"/>
          </a:p>
          <a:p>
            <a:r>
              <a:rPr lang="ko-KR" altLang="en-US" smtClean="0"/>
              <a:t>최근 활발한 활동을 펼치고 잇는 구독자 수 오르고 잇는 유튜버 순위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유튜버 채널 </a:t>
            </a:r>
            <a:r>
              <a:rPr lang="en-US" altLang="ko-KR" smtClean="0"/>
              <a:t>– </a:t>
            </a:r>
            <a:r>
              <a:rPr lang="ko-KR" altLang="en-US" smtClean="0"/>
              <a:t>그 유튜버 영상에서 나온 브랜드 순위</a:t>
            </a:r>
            <a:endParaRPr lang="en-US" altLang="ko-KR" smtClean="0"/>
          </a:p>
          <a:p>
            <a:r>
              <a:rPr lang="ko-KR" altLang="en-US" smtClean="0"/>
              <a:t>회사 브랜드는 강조</a:t>
            </a:r>
            <a:endParaRPr lang="en-US" altLang="ko-KR" smtClean="0"/>
          </a:p>
          <a:p>
            <a:r>
              <a:rPr lang="ko-KR" altLang="en-US" smtClean="0"/>
              <a:t>유튜버 구독</a:t>
            </a:r>
            <a:endParaRPr lang="en-US" altLang="ko-KR" smtClean="0"/>
          </a:p>
          <a:p>
            <a:r>
              <a:rPr lang="ko-KR" altLang="en-US" smtClean="0"/>
              <a:t>유튜버 컨택</a:t>
            </a:r>
            <a:endParaRPr lang="en-US" altLang="ko-KR" smtClean="0"/>
          </a:p>
          <a:p>
            <a:r>
              <a:rPr lang="ko-KR" altLang="en-US" smtClean="0"/>
              <a:t>데이터 이상한거 주의</a:t>
            </a:r>
            <a:r>
              <a:rPr lang="en-US" altLang="ko-KR" smtClean="0"/>
              <a:t>, </a:t>
            </a:r>
            <a:r>
              <a:rPr lang="ko-KR" altLang="en-US" smtClean="0"/>
              <a:t>유튜버 숨김 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마이 페이지 </a:t>
            </a:r>
            <a:r>
              <a:rPr lang="en-US" altLang="ko-KR" smtClean="0"/>
              <a:t>? </a:t>
            </a:r>
            <a:r>
              <a:rPr lang="ko-KR" altLang="en-US" smtClean="0"/>
              <a:t>기업 페이지 </a:t>
            </a:r>
            <a:r>
              <a:rPr lang="en-US" altLang="ko-KR" smtClean="0"/>
              <a:t>– </a:t>
            </a:r>
            <a:r>
              <a:rPr lang="ko-KR" altLang="en-US" smtClean="0"/>
              <a:t>구독한 유튜버</a:t>
            </a:r>
            <a:endParaRPr lang="en-US" altLang="ko-KR" smtClean="0"/>
          </a:p>
          <a:p>
            <a:r>
              <a:rPr lang="ko-KR" altLang="en-US" smtClean="0"/>
              <a:t>컨택한 유튜버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57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와이어프레임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로그인 </a:t>
            </a:r>
            <a:r>
              <a:rPr lang="en-US" altLang="ko-KR" smtClean="0"/>
              <a:t>– </a:t>
            </a:r>
            <a:r>
              <a:rPr lang="ko-KR" altLang="en-US" smtClean="0"/>
              <a:t>기업 로그인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홈 </a:t>
            </a:r>
            <a:r>
              <a:rPr lang="en-US" altLang="ko-KR" smtClean="0"/>
              <a:t>– </a:t>
            </a:r>
            <a:r>
              <a:rPr lang="ko-KR" altLang="en-US" smtClean="0"/>
              <a:t>모든 영상에서 나온 브랜드 순위</a:t>
            </a:r>
            <a:endParaRPr lang="en-US" altLang="ko-KR" smtClean="0"/>
          </a:p>
          <a:p>
            <a:r>
              <a:rPr lang="ko-KR" altLang="en-US" smtClean="0"/>
              <a:t>회사 브랜드 노출 동향 </a:t>
            </a:r>
            <a:endParaRPr lang="en-US" altLang="ko-KR" smtClean="0"/>
          </a:p>
          <a:p>
            <a:r>
              <a:rPr lang="ko-KR" altLang="en-US" smtClean="0"/>
              <a:t>최근 회사 브랜드 노출 많이된 유튜버 순위</a:t>
            </a:r>
            <a:endParaRPr lang="en-US" altLang="ko-KR" smtClean="0"/>
          </a:p>
          <a:p>
            <a:r>
              <a:rPr lang="ko-KR" altLang="en-US" smtClean="0"/>
              <a:t>최근 활발한 활동을 펼치고 잇는 구독자 수 오르고 잇는 유튜버 순위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유튜버 채널 </a:t>
            </a:r>
            <a:r>
              <a:rPr lang="en-US" altLang="ko-KR" smtClean="0"/>
              <a:t>– </a:t>
            </a:r>
            <a:r>
              <a:rPr lang="ko-KR" altLang="en-US" smtClean="0"/>
              <a:t>그 유튜버 영상에서 나온 브랜드 순위</a:t>
            </a:r>
            <a:endParaRPr lang="en-US" altLang="ko-KR" smtClean="0"/>
          </a:p>
          <a:p>
            <a:r>
              <a:rPr lang="ko-KR" altLang="en-US" smtClean="0"/>
              <a:t>회사 브랜드는 강조</a:t>
            </a:r>
            <a:endParaRPr lang="en-US" altLang="ko-KR" smtClean="0"/>
          </a:p>
          <a:p>
            <a:r>
              <a:rPr lang="ko-KR" altLang="en-US" smtClean="0"/>
              <a:t>유튜버 구독</a:t>
            </a:r>
            <a:endParaRPr lang="en-US" altLang="ko-KR" smtClean="0"/>
          </a:p>
          <a:p>
            <a:r>
              <a:rPr lang="ko-KR" altLang="en-US" smtClean="0"/>
              <a:t>유튜버 컨택</a:t>
            </a:r>
            <a:endParaRPr lang="en-US" altLang="ko-KR" smtClean="0"/>
          </a:p>
          <a:p>
            <a:r>
              <a:rPr lang="ko-KR" altLang="en-US" smtClean="0"/>
              <a:t>데이터 이상한거 주의</a:t>
            </a:r>
            <a:r>
              <a:rPr lang="en-US" altLang="ko-KR" smtClean="0"/>
              <a:t>, </a:t>
            </a:r>
            <a:r>
              <a:rPr lang="ko-KR" altLang="en-US" smtClean="0"/>
              <a:t>유튜버 숨김 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마이 페이지 </a:t>
            </a:r>
            <a:r>
              <a:rPr lang="en-US" altLang="ko-KR" smtClean="0"/>
              <a:t>? </a:t>
            </a:r>
            <a:r>
              <a:rPr lang="ko-KR" altLang="en-US" smtClean="0"/>
              <a:t>기업 페이지 </a:t>
            </a:r>
            <a:r>
              <a:rPr lang="en-US" altLang="ko-KR" smtClean="0"/>
              <a:t>– </a:t>
            </a:r>
            <a:r>
              <a:rPr lang="ko-KR" altLang="en-US" smtClean="0"/>
              <a:t>구독한 유튜버</a:t>
            </a:r>
            <a:endParaRPr lang="en-US" altLang="ko-KR" smtClean="0"/>
          </a:p>
          <a:p>
            <a:r>
              <a:rPr lang="ko-KR" altLang="en-US" smtClean="0"/>
              <a:t>컨택한 유튜버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97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와이어프레임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로그인 </a:t>
            </a:r>
            <a:r>
              <a:rPr lang="en-US" altLang="ko-KR" smtClean="0"/>
              <a:t>– </a:t>
            </a:r>
            <a:r>
              <a:rPr lang="ko-KR" altLang="en-US" smtClean="0"/>
              <a:t>기업 로그인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홈 </a:t>
            </a:r>
            <a:r>
              <a:rPr lang="en-US" altLang="ko-KR" smtClean="0"/>
              <a:t>– </a:t>
            </a:r>
            <a:r>
              <a:rPr lang="ko-KR" altLang="en-US" smtClean="0"/>
              <a:t>모든 영상에서 나온 브랜드 순위</a:t>
            </a:r>
            <a:endParaRPr lang="en-US" altLang="ko-KR" smtClean="0"/>
          </a:p>
          <a:p>
            <a:r>
              <a:rPr lang="ko-KR" altLang="en-US" smtClean="0"/>
              <a:t>회사 브랜드 노출 동향 </a:t>
            </a:r>
            <a:endParaRPr lang="en-US" altLang="ko-KR" smtClean="0"/>
          </a:p>
          <a:p>
            <a:r>
              <a:rPr lang="ko-KR" altLang="en-US" smtClean="0"/>
              <a:t>최근 회사 브랜드 노출 많이된 유튜버 순위</a:t>
            </a:r>
            <a:endParaRPr lang="en-US" altLang="ko-KR" smtClean="0"/>
          </a:p>
          <a:p>
            <a:r>
              <a:rPr lang="ko-KR" altLang="en-US" smtClean="0"/>
              <a:t>최근 활발한 활동을 펼치고 잇는 구독자 수 오르고 잇는 유튜버 순위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유튜버 채널 </a:t>
            </a:r>
            <a:r>
              <a:rPr lang="en-US" altLang="ko-KR" smtClean="0"/>
              <a:t>– </a:t>
            </a:r>
            <a:r>
              <a:rPr lang="ko-KR" altLang="en-US" smtClean="0"/>
              <a:t>그 유튜버 영상에서 나온 브랜드 순위</a:t>
            </a:r>
            <a:endParaRPr lang="en-US" altLang="ko-KR" smtClean="0"/>
          </a:p>
          <a:p>
            <a:r>
              <a:rPr lang="ko-KR" altLang="en-US" smtClean="0"/>
              <a:t>회사 브랜드는 강조</a:t>
            </a:r>
            <a:endParaRPr lang="en-US" altLang="ko-KR" smtClean="0"/>
          </a:p>
          <a:p>
            <a:r>
              <a:rPr lang="ko-KR" altLang="en-US" smtClean="0"/>
              <a:t>유튜버 구독</a:t>
            </a:r>
            <a:endParaRPr lang="en-US" altLang="ko-KR" smtClean="0"/>
          </a:p>
          <a:p>
            <a:r>
              <a:rPr lang="ko-KR" altLang="en-US" smtClean="0"/>
              <a:t>유튜버 컨택</a:t>
            </a:r>
            <a:endParaRPr lang="en-US" altLang="ko-KR" smtClean="0"/>
          </a:p>
          <a:p>
            <a:r>
              <a:rPr lang="ko-KR" altLang="en-US" smtClean="0"/>
              <a:t>데이터 이상한거 주의</a:t>
            </a:r>
            <a:r>
              <a:rPr lang="en-US" altLang="ko-KR" smtClean="0"/>
              <a:t>, </a:t>
            </a:r>
            <a:r>
              <a:rPr lang="ko-KR" altLang="en-US" smtClean="0"/>
              <a:t>유튜버 숨김 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마이 페이지 </a:t>
            </a:r>
            <a:r>
              <a:rPr lang="en-US" altLang="ko-KR" smtClean="0"/>
              <a:t>? </a:t>
            </a:r>
            <a:r>
              <a:rPr lang="ko-KR" altLang="en-US" smtClean="0"/>
              <a:t>기업 페이지 </a:t>
            </a:r>
            <a:r>
              <a:rPr lang="en-US" altLang="ko-KR" smtClean="0"/>
              <a:t>– </a:t>
            </a:r>
            <a:r>
              <a:rPr lang="ko-KR" altLang="en-US" smtClean="0"/>
              <a:t>구독한 유튜버</a:t>
            </a:r>
            <a:endParaRPr lang="en-US" altLang="ko-KR" smtClean="0"/>
          </a:p>
          <a:p>
            <a:r>
              <a:rPr lang="ko-KR" altLang="en-US" smtClean="0"/>
              <a:t>컨택한 유튜버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8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기업에게 데이터를 제공</a:t>
            </a:r>
            <a:endParaRPr lang="en-US" altLang="ko-KR" smtClean="0"/>
          </a:p>
          <a:p>
            <a:r>
              <a:rPr lang="ko-KR" altLang="en-US" smtClean="0"/>
              <a:t>기업 입장에서도 유튜버 입장에서 좋고 </a:t>
            </a:r>
            <a:r>
              <a:rPr lang="en-US" altLang="ko-KR" smtClean="0"/>
              <a:t>.........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9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37487"/>
            <a:ext cx="7923931" cy="1466852"/>
          </a:xfrm>
        </p:spPr>
        <p:txBody>
          <a:bodyPr/>
          <a:lstStyle/>
          <a:p>
            <a:r>
              <a:rPr lang="en-US" altLang="ko-KR" sz="8800" dirty="0" err="1" smtClean="0"/>
              <a:t>TamTamLens</a:t>
            </a:r>
            <a:endParaRPr lang="ko-KR" altLang="en-US" sz="880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1346" y="3893260"/>
            <a:ext cx="3370802" cy="477408"/>
          </a:xfrm>
        </p:spPr>
        <p:txBody>
          <a:bodyPr/>
          <a:lstStyle/>
          <a:p>
            <a:pPr algn="ctr"/>
            <a:r>
              <a:rPr lang="en-US" altLang="ko-KR" sz="3000" smtClean="0"/>
              <a:t>Fake Developer</a:t>
            </a:r>
            <a:endParaRPr lang="ko-KR" altLang="en-US" sz="3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30406" y="730870"/>
            <a:ext cx="4054219" cy="567808"/>
          </a:xfrm>
        </p:spPr>
        <p:txBody>
          <a:bodyPr/>
          <a:lstStyle/>
          <a:p>
            <a:r>
              <a:rPr lang="ko-KR" altLang="en-US" sz="3200" smtClean="0"/>
              <a:t>진행 상황</a:t>
            </a:r>
            <a:endParaRPr lang="ko-KR" altLang="en-US" sz="32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45" y="1993786"/>
            <a:ext cx="6481868" cy="390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470" t="6563" r="23805" b="5561"/>
          <a:stretch/>
        </p:blipFill>
        <p:spPr>
          <a:xfrm>
            <a:off x="8827476" y="1930344"/>
            <a:ext cx="2382715" cy="397119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7389932" y="3596055"/>
            <a:ext cx="1230925" cy="844061"/>
          </a:xfrm>
          <a:prstGeom prst="rightArrow">
            <a:avLst>
              <a:gd name="adj1" fmla="val 41597"/>
              <a:gd name="adj2" fmla="val 4075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47990" y="713285"/>
            <a:ext cx="4054219" cy="567808"/>
          </a:xfrm>
        </p:spPr>
        <p:txBody>
          <a:bodyPr/>
          <a:lstStyle/>
          <a:p>
            <a:r>
              <a:rPr lang="ko-KR" altLang="en-US" sz="3200" smtClean="0"/>
              <a:t>진행 상황</a:t>
            </a:r>
            <a:endParaRPr lang="ko-KR" altLang="en-US" sz="3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8499" t="3274" r="6656" b="4060"/>
          <a:stretch/>
        </p:blipFill>
        <p:spPr>
          <a:xfrm>
            <a:off x="6265626" y="2230306"/>
            <a:ext cx="5419970" cy="33297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960" r="8267" b="9272"/>
          <a:stretch/>
        </p:blipFill>
        <p:spPr>
          <a:xfrm>
            <a:off x="553913" y="2230306"/>
            <a:ext cx="5284178" cy="338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56782" y="713286"/>
            <a:ext cx="4054219" cy="567808"/>
          </a:xfrm>
        </p:spPr>
        <p:txBody>
          <a:bodyPr/>
          <a:lstStyle/>
          <a:p>
            <a:r>
              <a:rPr lang="ko-KR" altLang="en-US" sz="3100" smtClean="0"/>
              <a:t>진행 상황</a:t>
            </a:r>
            <a:endParaRPr lang="ko-KR" altLang="en-US" sz="3100"/>
          </a:p>
        </p:txBody>
      </p:sp>
      <p:pic>
        <p:nvPicPr>
          <p:cNvPr id="4" name="성공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565279" y="1130817"/>
            <a:ext cx="5037223" cy="560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7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5575" y="722078"/>
            <a:ext cx="4054219" cy="567808"/>
          </a:xfrm>
        </p:spPr>
        <p:txBody>
          <a:bodyPr/>
          <a:lstStyle/>
          <a:p>
            <a:r>
              <a:rPr lang="ko-KR" altLang="en-US" smtClean="0"/>
              <a:t>와이어 프레임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720" r="6096" b="4312"/>
          <a:stretch/>
        </p:blipFill>
        <p:spPr>
          <a:xfrm>
            <a:off x="1266093" y="1570877"/>
            <a:ext cx="4309656" cy="44528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9238" t="12677" r="7997"/>
          <a:stretch/>
        </p:blipFill>
        <p:spPr>
          <a:xfrm>
            <a:off x="6523893" y="1570877"/>
            <a:ext cx="4268500" cy="4452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5971" y="6128360"/>
            <a:ext cx="1269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/>
              <a:t>메인페이지 </a:t>
            </a:r>
            <a:r>
              <a:rPr lang="en-US" altLang="ko-KR" sz="1500" smtClean="0"/>
              <a:t>1 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8023193" y="6128359"/>
            <a:ext cx="1269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/>
              <a:t>메인페이지 </a:t>
            </a:r>
            <a:r>
              <a:rPr lang="en-US" altLang="ko-KR" sz="1500"/>
              <a:t>2</a:t>
            </a:r>
            <a:r>
              <a:rPr lang="en-US" altLang="ko-KR" sz="1500" smtClean="0"/>
              <a:t> 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25728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5575" y="722078"/>
            <a:ext cx="4054219" cy="567808"/>
          </a:xfrm>
        </p:spPr>
        <p:txBody>
          <a:bodyPr/>
          <a:lstStyle/>
          <a:p>
            <a:r>
              <a:rPr lang="ko-KR" altLang="en-US" smtClean="0"/>
              <a:t>와이어 프레임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324" t="353" r="6653" b="17100"/>
          <a:stretch/>
        </p:blipFill>
        <p:spPr>
          <a:xfrm>
            <a:off x="817685" y="1476089"/>
            <a:ext cx="4486928" cy="44499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8862" r="9473" b="10209"/>
          <a:stretch/>
        </p:blipFill>
        <p:spPr>
          <a:xfrm>
            <a:off x="6129967" y="1476089"/>
            <a:ext cx="4932484" cy="4467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21816" y="6085030"/>
            <a:ext cx="1678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/>
              <a:t>유튜버 채널 페이지</a:t>
            </a:r>
            <a:endParaRPr lang="ko-KR" altLang="en-US" sz="1500"/>
          </a:p>
        </p:txBody>
      </p:sp>
      <p:sp>
        <p:nvSpPr>
          <p:cNvPr id="10" name="TextBox 9"/>
          <p:cNvSpPr txBox="1"/>
          <p:nvPr/>
        </p:nvSpPr>
        <p:spPr>
          <a:xfrm>
            <a:off x="7756876" y="6085029"/>
            <a:ext cx="1678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/>
              <a:t>동영상 재생 페이지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151055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5575" y="722078"/>
            <a:ext cx="4054219" cy="567808"/>
          </a:xfrm>
        </p:spPr>
        <p:txBody>
          <a:bodyPr/>
          <a:lstStyle/>
          <a:p>
            <a:r>
              <a:rPr lang="ko-KR" altLang="en-US" smtClean="0"/>
              <a:t>와이어 프레임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77" y="1576432"/>
            <a:ext cx="4264269" cy="44301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555" r="5303" b="2900"/>
          <a:stretch/>
        </p:blipFill>
        <p:spPr>
          <a:xfrm>
            <a:off x="5917222" y="2114933"/>
            <a:ext cx="5336931" cy="33192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1816" y="6085030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/>
              <a:t>기업 페이지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8032490" y="6025904"/>
            <a:ext cx="15039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/>
              <a:t>검색 결과 페이지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7907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6210391" y="3643380"/>
            <a:ext cx="2100662" cy="22474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285378" y="1217916"/>
            <a:ext cx="3657610" cy="446165"/>
          </a:xfrm>
        </p:spPr>
        <p:txBody>
          <a:bodyPr/>
          <a:lstStyle/>
          <a:p>
            <a:pPr algn="ctr"/>
            <a:r>
              <a:rPr lang="en-US" altLang="ko-KR" sz="2300" smtClean="0"/>
              <a:t>TamTamLens</a:t>
            </a:r>
            <a:endParaRPr lang="ko-KR" altLang="en-US" sz="23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3796441" y="5616975"/>
            <a:ext cx="255980" cy="27387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467493" y="1976831"/>
            <a:ext cx="3708452" cy="396761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4285378" y="2173317"/>
            <a:ext cx="3657610" cy="3988662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12" y="3510649"/>
            <a:ext cx="5494942" cy="1045515"/>
          </a:xfrm>
        </p:spPr>
        <p:txBody>
          <a:bodyPr/>
          <a:lstStyle/>
          <a:p>
            <a:r>
              <a:rPr lang="ko-KR" altLang="en-US" sz="3500" smtClean="0"/>
              <a:t>기대 효과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20418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39197" y="723094"/>
            <a:ext cx="4054219" cy="567808"/>
          </a:xfrm>
        </p:spPr>
        <p:txBody>
          <a:bodyPr/>
          <a:lstStyle/>
          <a:p>
            <a:r>
              <a:rPr lang="ko-KR" altLang="en-US" sz="3200" smtClean="0"/>
              <a:t>기대 효과</a:t>
            </a:r>
            <a:endParaRPr lang="ko-KR" altLang="en-US" sz="3200"/>
          </a:p>
        </p:txBody>
      </p:sp>
      <p:grpSp>
        <p:nvGrpSpPr>
          <p:cNvPr id="16" name="그룹 15"/>
          <p:cNvGrpSpPr/>
          <p:nvPr/>
        </p:nvGrpSpPr>
        <p:grpSpPr>
          <a:xfrm>
            <a:off x="1388589" y="1740697"/>
            <a:ext cx="4792403" cy="4369262"/>
            <a:chOff x="1256705" y="1715015"/>
            <a:chExt cx="5108924" cy="45315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6705" y="2261944"/>
              <a:ext cx="4423126" cy="398466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56705" y="1715015"/>
              <a:ext cx="510892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smtClean="0">
                  <a:latin typeface="+mj-ea"/>
                  <a:ea typeface="+mj-ea"/>
                </a:rPr>
                <a:t>1. </a:t>
              </a:r>
              <a:r>
                <a:rPr lang="ko-KR" altLang="en-US" sz="2300" smtClean="0">
                  <a:latin typeface="+mj-ea"/>
                  <a:ea typeface="+mj-ea"/>
                </a:rPr>
                <a:t>기업에 더 적절한 유튜버 선택</a:t>
              </a:r>
              <a:endParaRPr lang="ko-KR" altLang="en-US" sz="2300">
                <a:latin typeface="+mj-ea"/>
                <a:ea typeface="+mj-e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733496" y="1715738"/>
            <a:ext cx="47924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mtClean="0">
                <a:latin typeface="+mj-ea"/>
                <a:ea typeface="+mj-ea"/>
              </a:rPr>
              <a:t>2. </a:t>
            </a:r>
            <a:r>
              <a:rPr lang="ko-KR" altLang="en-US" sz="2300" smtClean="0">
                <a:latin typeface="+mj-ea"/>
                <a:ea typeface="+mj-ea"/>
              </a:rPr>
              <a:t>경쟁사 분석</a:t>
            </a:r>
            <a:endParaRPr lang="ko-KR" altLang="en-US" sz="230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-1" r="730" b="32836"/>
          <a:stretch/>
        </p:blipFill>
        <p:spPr>
          <a:xfrm>
            <a:off x="6733496" y="2268033"/>
            <a:ext cx="4195342" cy="38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6210391" y="3643380"/>
            <a:ext cx="2100662" cy="22474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285378" y="1217916"/>
            <a:ext cx="3657610" cy="446165"/>
          </a:xfrm>
        </p:spPr>
        <p:txBody>
          <a:bodyPr/>
          <a:lstStyle/>
          <a:p>
            <a:pPr algn="ctr"/>
            <a:r>
              <a:rPr lang="en-US" altLang="ko-KR" sz="2300" smtClean="0"/>
              <a:t>TamTamLens</a:t>
            </a:r>
            <a:endParaRPr lang="ko-KR" altLang="en-US" sz="23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3796441" y="5616975"/>
            <a:ext cx="255980" cy="27387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467493" y="1976831"/>
            <a:ext cx="3708452" cy="396761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4285378" y="2173317"/>
            <a:ext cx="3657610" cy="3988662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12" y="3437880"/>
            <a:ext cx="5494942" cy="1045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500" smtClean="0"/>
              <a:t>개발 일정 및</a:t>
            </a:r>
            <a:r>
              <a:rPr lang="en-US" altLang="ko-KR" sz="3500" smtClean="0"/>
              <a:t/>
            </a:r>
            <a:br>
              <a:rPr lang="en-US" altLang="ko-KR" sz="3500" smtClean="0"/>
            </a:br>
            <a:r>
              <a:rPr lang="ko-KR" altLang="en-US" sz="3500" smtClean="0"/>
              <a:t>고도화 목표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2492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5575" y="713588"/>
            <a:ext cx="4054219" cy="567808"/>
          </a:xfrm>
        </p:spPr>
        <p:txBody>
          <a:bodyPr/>
          <a:lstStyle/>
          <a:p>
            <a:r>
              <a:rPr lang="ko-KR" altLang="en-US" sz="3200" smtClean="0"/>
              <a:t>개발 일정</a:t>
            </a:r>
            <a:endParaRPr lang="ko-KR" altLang="en-US" sz="3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67" y="1362809"/>
            <a:ext cx="9548446" cy="508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7746F2D-ADA4-462A-8EDC-4E7366616DAD}"/>
              </a:ext>
            </a:extLst>
          </p:cNvPr>
          <p:cNvGrpSpPr/>
          <p:nvPr/>
        </p:nvGrpSpPr>
        <p:grpSpPr>
          <a:xfrm>
            <a:off x="7854498" y="1999642"/>
            <a:ext cx="2311852" cy="622908"/>
            <a:chOff x="7556048" y="2072018"/>
            <a:chExt cx="2311702" cy="47815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F05D5C-1EBA-4568-9C69-7841B9C603A4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A15862-DFDE-42CD-A4EE-EDC44A6AB0F6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0316" y="3507361"/>
            <a:ext cx="2500088" cy="315084"/>
          </a:xfrm>
        </p:spPr>
        <p:txBody>
          <a:bodyPr/>
          <a:lstStyle/>
          <a:p>
            <a:r>
              <a:rPr lang="en-US" altLang="ko-KR" sz="1800" smtClean="0"/>
              <a:t>TamTamLens</a:t>
            </a:r>
            <a:endParaRPr lang="ko-KR" altLang="en-US" sz="1800" dirty="0"/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54498" y="628224"/>
            <a:ext cx="2425252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mtClean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프로젝트 소개</a:t>
            </a:r>
            <a:endParaRPr lang="en-US" altLang="ko-KR" sz="2400" b="1" smtClean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mtClean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기능 소개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mtClean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기대효과</a:t>
            </a:r>
            <a:endParaRPr lang="en-US" altLang="ko-KR" sz="2400" b="1" smtClean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smtClean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고도화 목표</a:t>
            </a:r>
            <a:endParaRPr lang="en-US" altLang="ko-KR" sz="2400" b="1" smtClean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400" b="1" smtClean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n w="3175">
                  <a:noFill/>
                </a:ln>
                <a:solidFill>
                  <a:srgbClr val="F4E5D4"/>
                </a:solidFill>
              </a:rPr>
              <a:t>팀원 소개</a:t>
            </a:r>
            <a:endParaRPr lang="en-US" altLang="ko-KR" sz="2400" dirty="0">
              <a:ln w="3175">
                <a:noFill/>
              </a:ln>
              <a:solidFill>
                <a:srgbClr val="F4E5D4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1216" y="6247835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30406" y="731215"/>
            <a:ext cx="4054219" cy="567808"/>
          </a:xfrm>
        </p:spPr>
        <p:txBody>
          <a:bodyPr/>
          <a:lstStyle/>
          <a:p>
            <a:r>
              <a:rPr lang="ko-KR" altLang="en-US" sz="3200"/>
              <a:t>고도화 목표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90538" y="2088995"/>
            <a:ext cx="3004456" cy="3611391"/>
            <a:chOff x="742566" y="1273652"/>
            <a:chExt cx="4480064" cy="5254445"/>
          </a:xfrm>
        </p:grpSpPr>
        <p:sp>
          <p:nvSpPr>
            <p:cNvPr id="6" name="TextBox 5"/>
            <p:cNvSpPr txBox="1"/>
            <p:nvPr/>
          </p:nvSpPr>
          <p:spPr>
            <a:xfrm>
              <a:off x="742566" y="1273652"/>
              <a:ext cx="4480064" cy="53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atin typeface="+mj-ea"/>
                  <a:ea typeface="+mj-ea"/>
                </a:rPr>
                <a:t>1. </a:t>
              </a:r>
              <a:r>
                <a:rPr lang="ko-KR" altLang="en-US" smtClean="0">
                  <a:latin typeface="+mj-ea"/>
                  <a:ea typeface="+mj-ea"/>
                </a:rPr>
                <a:t>긍정 </a:t>
              </a:r>
              <a:r>
                <a:rPr lang="en-US" altLang="ko-KR" smtClean="0">
                  <a:latin typeface="+mj-ea"/>
                  <a:ea typeface="+mj-ea"/>
                </a:rPr>
                <a:t>/</a:t>
              </a:r>
              <a:r>
                <a:rPr lang="ko-KR" altLang="en-US">
                  <a:latin typeface="+mj-ea"/>
                  <a:ea typeface="+mj-ea"/>
                </a:rPr>
                <a:t> </a:t>
              </a:r>
              <a:r>
                <a:rPr lang="ko-KR" altLang="en-US" smtClean="0">
                  <a:latin typeface="+mj-ea"/>
                  <a:ea typeface="+mj-ea"/>
                </a:rPr>
                <a:t>부정 키워드 분석 </a:t>
              </a:r>
              <a:endParaRPr lang="ko-KR" altLang="en-US">
                <a:latin typeface="+mj-ea"/>
                <a:ea typeface="+mj-ea"/>
              </a:endParaRPr>
            </a:p>
          </p:txBody>
        </p:sp>
        <p:pic>
          <p:nvPicPr>
            <p:cNvPr id="7" name="Picture 2" descr="http://www.incheonilbo.com/news/photo/201701/743661_274469_174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566" y="2011857"/>
              <a:ext cx="4276012" cy="451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355723" y="2088995"/>
            <a:ext cx="4130751" cy="3597380"/>
            <a:chOff x="6859634" y="1693343"/>
            <a:chExt cx="4130751" cy="3597380"/>
          </a:xfrm>
        </p:grpSpPr>
        <p:sp>
          <p:nvSpPr>
            <p:cNvPr id="9" name="TextBox 8"/>
            <p:cNvSpPr txBox="1"/>
            <p:nvPr/>
          </p:nvSpPr>
          <p:spPr>
            <a:xfrm>
              <a:off x="6859634" y="1693343"/>
              <a:ext cx="413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+mj-ea"/>
                  <a:ea typeface="+mj-ea"/>
                </a:rPr>
                <a:t>2</a:t>
              </a:r>
              <a:r>
                <a:rPr lang="en-US" altLang="ko-KR" smtClean="0">
                  <a:latin typeface="+mj-ea"/>
                  <a:ea typeface="+mj-ea"/>
                </a:rPr>
                <a:t>. </a:t>
              </a:r>
              <a:r>
                <a:rPr lang="ko-KR" altLang="en-US" smtClean="0">
                  <a:latin typeface="+mj-ea"/>
                  <a:ea typeface="+mj-ea"/>
                </a:rPr>
                <a:t>기업과의 </a:t>
              </a:r>
              <a:r>
                <a:rPr lang="en-US" altLang="ko-KR" smtClean="0">
                  <a:latin typeface="+mj-ea"/>
                  <a:ea typeface="+mj-ea"/>
                </a:rPr>
                <a:t>Contact</a:t>
              </a:r>
              <a:endParaRPr lang="ko-KR" altLang="en-US">
                <a:latin typeface="+mj-ea"/>
                <a:ea typeface="+mj-ea"/>
              </a:endParaRPr>
            </a:p>
          </p:txBody>
        </p:sp>
        <p:pic>
          <p:nvPicPr>
            <p:cNvPr id="11" name="Picture 4" descr="Why Process Matters for B2B Product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62" t="14607" r="4320" b="16269"/>
            <a:stretch/>
          </p:blipFill>
          <p:spPr bwMode="auto">
            <a:xfrm>
              <a:off x="6963508" y="2180275"/>
              <a:ext cx="3165232" cy="3110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7957148" y="2088995"/>
            <a:ext cx="413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3</a:t>
            </a:r>
            <a:r>
              <a:rPr lang="en-US" altLang="ko-KR" smtClean="0">
                <a:latin typeface="+mj-ea"/>
                <a:ea typeface="+mj-ea"/>
              </a:rPr>
              <a:t>. </a:t>
            </a:r>
            <a:r>
              <a:rPr lang="ko-KR" altLang="en-US" smtClean="0">
                <a:latin typeface="+mj-ea"/>
                <a:ea typeface="+mj-ea"/>
              </a:rPr>
              <a:t>로고가 없는 상품 브랜드 분류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r="9259"/>
          <a:stretch/>
        </p:blipFill>
        <p:spPr>
          <a:xfrm>
            <a:off x="8084625" y="2609863"/>
            <a:ext cx="3286591" cy="30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6210391" y="3643380"/>
            <a:ext cx="2100662" cy="22474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285378" y="1217916"/>
            <a:ext cx="3657610" cy="446165"/>
          </a:xfrm>
        </p:spPr>
        <p:txBody>
          <a:bodyPr/>
          <a:lstStyle/>
          <a:p>
            <a:pPr algn="ctr"/>
            <a:r>
              <a:rPr lang="en-US" altLang="ko-KR" sz="2300" smtClean="0"/>
              <a:t>TamTamLens</a:t>
            </a:r>
            <a:endParaRPr lang="ko-KR" altLang="en-US" sz="23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3796441" y="5616975"/>
            <a:ext cx="255980" cy="27387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467493" y="1976831"/>
            <a:ext cx="3708452" cy="396761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4285378" y="2173317"/>
            <a:ext cx="3657610" cy="3988662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12" y="3437880"/>
            <a:ext cx="5494942" cy="1045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500" smtClean="0"/>
              <a:t>팀원 소개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40708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32" y="2516617"/>
            <a:ext cx="1350097" cy="16787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22" y="2492856"/>
            <a:ext cx="1292977" cy="16784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3" y="2525747"/>
            <a:ext cx="1260781" cy="16784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0" y="2534539"/>
            <a:ext cx="1374553" cy="16696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704" y="2492241"/>
            <a:ext cx="1291981" cy="170313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4" y="638129"/>
            <a:ext cx="8712202" cy="567808"/>
          </a:xfrm>
        </p:spPr>
        <p:txBody>
          <a:bodyPr/>
          <a:lstStyle/>
          <a:p>
            <a:r>
              <a:rPr lang="ko-KR" altLang="en-US" smtClean="0"/>
              <a:t>팀원 소개</a:t>
            </a:r>
            <a:endParaRPr lang="en-US" altLang="ko-KR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304398"/>
          </a:xfrm>
        </p:spPr>
        <p:txBody>
          <a:bodyPr/>
          <a:lstStyle/>
          <a:p>
            <a:pPr algn="ctr"/>
            <a:r>
              <a:rPr lang="en-US" altLang="ko-KR" sz="1700" smtClean="0"/>
              <a:t>Fake Developer</a:t>
            </a:r>
            <a:endParaRPr lang="ko-KR" altLang="en-US" sz="17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1398428" y="1849728"/>
            <a:ext cx="187693" cy="187693"/>
          </a:xfrm>
          <a:prstGeom prst="ellipse">
            <a:avLst/>
          </a:prstGeom>
          <a:solidFill>
            <a:srgbClr val="1B3C35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522707" y="2023873"/>
            <a:ext cx="270165" cy="425092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16" idx="3"/>
          </p:cNvCxnSpPr>
          <p:nvPr/>
        </p:nvCxnSpPr>
        <p:spPr>
          <a:xfrm flipV="1">
            <a:off x="1155750" y="2009934"/>
            <a:ext cx="270165" cy="425093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791308" y="2435026"/>
            <a:ext cx="1406962" cy="1794076"/>
          </a:xfrm>
          <a:prstGeom prst="frame">
            <a:avLst>
              <a:gd name="adj1" fmla="val 5369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3625000" y="1863667"/>
            <a:ext cx="187693" cy="187693"/>
          </a:xfrm>
          <a:prstGeom prst="ellipse">
            <a:avLst/>
          </a:prstGeom>
          <a:solidFill>
            <a:srgbClr val="1B3C35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8" name="직선 연결선 27"/>
          <p:cNvCxnSpPr>
            <a:stCxn id="27" idx="5"/>
          </p:cNvCxnSpPr>
          <p:nvPr/>
        </p:nvCxnSpPr>
        <p:spPr>
          <a:xfrm>
            <a:off x="3785206" y="2023873"/>
            <a:ext cx="270165" cy="425092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endCxn id="27" idx="3"/>
          </p:cNvCxnSpPr>
          <p:nvPr/>
        </p:nvCxnSpPr>
        <p:spPr>
          <a:xfrm flipV="1">
            <a:off x="3382322" y="2023873"/>
            <a:ext cx="270165" cy="425093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5906104" y="1849728"/>
            <a:ext cx="187693" cy="187693"/>
          </a:xfrm>
          <a:prstGeom prst="ellipse">
            <a:avLst/>
          </a:prstGeom>
          <a:solidFill>
            <a:srgbClr val="1B3C35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1" name="직선 연결선 30"/>
          <p:cNvCxnSpPr>
            <a:stCxn id="30" idx="5"/>
          </p:cNvCxnSpPr>
          <p:nvPr/>
        </p:nvCxnSpPr>
        <p:spPr>
          <a:xfrm>
            <a:off x="6066310" y="2009934"/>
            <a:ext cx="270165" cy="425092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30" idx="3"/>
          </p:cNvCxnSpPr>
          <p:nvPr/>
        </p:nvCxnSpPr>
        <p:spPr>
          <a:xfrm flipV="1">
            <a:off x="5663426" y="2009934"/>
            <a:ext cx="270165" cy="425093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8132676" y="1863667"/>
            <a:ext cx="187693" cy="187693"/>
          </a:xfrm>
          <a:prstGeom prst="ellipse">
            <a:avLst/>
          </a:prstGeom>
          <a:solidFill>
            <a:srgbClr val="1B3C35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5" name="직선 연결선 34"/>
          <p:cNvCxnSpPr>
            <a:stCxn id="34" idx="5"/>
          </p:cNvCxnSpPr>
          <p:nvPr/>
        </p:nvCxnSpPr>
        <p:spPr>
          <a:xfrm>
            <a:off x="8292882" y="2023873"/>
            <a:ext cx="270165" cy="425092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4" idx="3"/>
          </p:cNvCxnSpPr>
          <p:nvPr/>
        </p:nvCxnSpPr>
        <p:spPr>
          <a:xfrm flipV="1">
            <a:off x="7889998" y="2023873"/>
            <a:ext cx="270165" cy="425093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0548457" y="2037812"/>
            <a:ext cx="270165" cy="425092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10145573" y="2037812"/>
            <a:ext cx="270165" cy="425093"/>
          </a:xfrm>
          <a:prstGeom prst="line">
            <a:avLst/>
          </a:prstGeom>
          <a:ln w="57150">
            <a:solidFill>
              <a:srgbClr val="D2B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10388251" y="1867915"/>
            <a:ext cx="187693" cy="187693"/>
          </a:xfrm>
          <a:prstGeom prst="ellipse">
            <a:avLst/>
          </a:prstGeom>
          <a:solidFill>
            <a:srgbClr val="1B3C35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91308" y="4396154"/>
            <a:ext cx="1404136" cy="17419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이다인 </a:t>
            </a:r>
            <a:r>
              <a:rPr lang="en-US" altLang="ko-KR" sz="1500" b="1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500" b="1" smtClean="0">
                <a:solidFill>
                  <a:schemeClr val="tx1"/>
                </a:solidFill>
                <a:latin typeface="+mn-ea"/>
              </a:rPr>
              <a:t>팀장</a:t>
            </a:r>
            <a:r>
              <a:rPr lang="en-US" altLang="ko-KR" sz="1500" b="1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algn="ctr"/>
            <a:endParaRPr lang="en-US" altLang="ko-KR" b="1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smtClean="0">
                <a:solidFill>
                  <a:schemeClr val="tx1"/>
                </a:solidFill>
                <a:latin typeface="+mn-ea"/>
              </a:rPr>
              <a:t>Back-End</a:t>
            </a:r>
            <a:endParaRPr lang="ko-KR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21851" y="4396154"/>
            <a:ext cx="1406962" cy="17419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김지훈</a:t>
            </a:r>
            <a:endParaRPr lang="en-US" altLang="ko-KR" b="1" smtClean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b="1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smtClean="0">
                <a:solidFill>
                  <a:schemeClr val="tx1"/>
                </a:solidFill>
                <a:latin typeface="+mn-ea"/>
              </a:rPr>
              <a:t>Back-End</a:t>
            </a:r>
            <a:endParaRPr lang="ko-KR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06852" y="4396154"/>
            <a:ext cx="1435359" cy="17419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임도희</a:t>
            </a:r>
            <a:endParaRPr lang="en-US" altLang="ko-KR" b="1" smtClean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b="1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smtClean="0">
                <a:solidFill>
                  <a:schemeClr val="tx1"/>
                </a:solidFill>
                <a:latin typeface="+mn-ea"/>
              </a:rPr>
              <a:t>Front-End</a:t>
            </a:r>
            <a:endParaRPr lang="ko-KR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551730" y="4396154"/>
            <a:ext cx="1406962" cy="17419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김승범</a:t>
            </a:r>
            <a:endParaRPr lang="en-US" altLang="ko-KR" b="1" smtClean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b="1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>
                <a:solidFill>
                  <a:schemeClr val="tx1"/>
                </a:solidFill>
                <a:latin typeface="+mn-ea"/>
              </a:rPr>
              <a:t>Front-End</a:t>
            </a:r>
            <a:endParaRPr lang="ko-KR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768211" y="4396154"/>
            <a:ext cx="1417367" cy="17419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김용욱</a:t>
            </a:r>
            <a:endParaRPr lang="en-US" altLang="ko-KR" b="1" smtClean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b="1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>
                <a:solidFill>
                  <a:schemeClr val="tx1"/>
                </a:solidFill>
                <a:latin typeface="+mn-ea"/>
              </a:rPr>
              <a:t>Front-End</a:t>
            </a:r>
            <a:endParaRPr lang="ko-KR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액자 3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5290756" y="2435026"/>
            <a:ext cx="1406962" cy="1794076"/>
          </a:xfrm>
          <a:prstGeom prst="frame">
            <a:avLst>
              <a:gd name="adj1" fmla="val 5369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액자 38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021851" y="2435026"/>
            <a:ext cx="1406962" cy="1794076"/>
          </a:xfrm>
          <a:prstGeom prst="frame">
            <a:avLst>
              <a:gd name="adj1" fmla="val 5369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액자 39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7551730" y="2435026"/>
            <a:ext cx="1406962" cy="1794076"/>
          </a:xfrm>
          <a:prstGeom prst="frame">
            <a:avLst>
              <a:gd name="adj1" fmla="val 5369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9778616" y="2435026"/>
            <a:ext cx="1406962" cy="1794076"/>
          </a:xfrm>
          <a:prstGeom prst="frame">
            <a:avLst>
              <a:gd name="adj1" fmla="val 5369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285378" y="1217916"/>
            <a:ext cx="3657610" cy="446165"/>
          </a:xfrm>
        </p:spPr>
        <p:txBody>
          <a:bodyPr/>
          <a:lstStyle/>
          <a:p>
            <a:pPr algn="ctr"/>
            <a:r>
              <a:rPr lang="en-US" altLang="ko-KR" sz="2300" smtClean="0"/>
              <a:t>TamTamLens</a:t>
            </a:r>
            <a:endParaRPr lang="ko-KR" altLang="en-US" sz="23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566" y="2980679"/>
            <a:ext cx="5494942" cy="10455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4000"/>
              <a:t> </a:t>
            </a:r>
            <a:r>
              <a:rPr lang="en-US" altLang="ko-KR" sz="4000" smtClean="0"/>
              <a:t>Q &amp; A</a:t>
            </a:r>
            <a:endParaRPr lang="en-US" altLang="ko-KR" sz="4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17" y="2614064"/>
            <a:ext cx="1728945" cy="206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6210391" y="3643380"/>
            <a:ext cx="2100662" cy="22474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285378" y="1217916"/>
            <a:ext cx="3657610" cy="446165"/>
          </a:xfrm>
        </p:spPr>
        <p:txBody>
          <a:bodyPr/>
          <a:lstStyle/>
          <a:p>
            <a:pPr algn="ctr"/>
            <a:r>
              <a:rPr lang="en-US" altLang="ko-KR" sz="2300" dirty="0" err="1" smtClean="0"/>
              <a:t>TamTamLens</a:t>
            </a:r>
            <a:endParaRPr lang="ko-KR" altLang="en-US" sz="23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3796441" y="5616975"/>
            <a:ext cx="255980" cy="27387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467493" y="1976831"/>
            <a:ext cx="3708452" cy="396761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4285378" y="2173317"/>
            <a:ext cx="3657610" cy="3988662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12" y="3510649"/>
            <a:ext cx="5494942" cy="1045515"/>
          </a:xfrm>
        </p:spPr>
        <p:txBody>
          <a:bodyPr/>
          <a:lstStyle/>
          <a:p>
            <a:r>
              <a:rPr lang="ko-KR" altLang="en-US" sz="3500" smtClean="0"/>
              <a:t>프로젝트 소개 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41684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3968862" y="806183"/>
            <a:ext cx="4054219" cy="567808"/>
          </a:xfrm>
        </p:spPr>
        <p:txBody>
          <a:bodyPr/>
          <a:lstStyle/>
          <a:p>
            <a:r>
              <a:rPr lang="en-US" altLang="ko-KR" sz="3500" smtClean="0"/>
              <a:t>TamTamLens ?</a:t>
            </a:r>
            <a:endParaRPr lang="ko-KR" altLang="en-US" sz="3500"/>
          </a:p>
        </p:txBody>
      </p:sp>
      <p:sp>
        <p:nvSpPr>
          <p:cNvPr id="37" name="TextBox 36"/>
          <p:cNvSpPr txBox="1"/>
          <p:nvPr/>
        </p:nvSpPr>
        <p:spPr>
          <a:xfrm>
            <a:off x="935190" y="2031323"/>
            <a:ext cx="10121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3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비디오 스트리밍에 등장하는 </a:t>
            </a:r>
            <a:r>
              <a:rPr lang="ko-KR" altLang="en-US" sz="3600" b="1" smtClean="0">
                <a:solidFill>
                  <a:srgbClr val="FF0000"/>
                </a:solidFill>
                <a:latin typeface="+mj-ea"/>
                <a:ea typeface="+mj-ea"/>
              </a:rPr>
              <a:t>브랜드</a:t>
            </a:r>
            <a:r>
              <a:rPr lang="ko-KR" altLang="en-US" sz="3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노출을 인식하여</a:t>
            </a:r>
            <a:endParaRPr lang="en-US" altLang="ko-KR" sz="3600" b="1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250000"/>
              </a:lnSpc>
            </a:pPr>
            <a:r>
              <a:rPr lang="ko-KR" altLang="en-US" sz="3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기업에게 데이터를 제공해주는 </a:t>
            </a:r>
            <a:r>
              <a:rPr lang="en-US" altLang="ko-KR" sz="3600" b="1" smtClean="0">
                <a:solidFill>
                  <a:schemeClr val="accent6"/>
                </a:solidFill>
                <a:latin typeface="+mj-ea"/>
                <a:ea typeface="+mj-ea"/>
              </a:rPr>
              <a:t>B2B </a:t>
            </a:r>
            <a:r>
              <a:rPr lang="ko-KR" altLang="en-US" sz="3600" b="1" smtClean="0">
                <a:solidFill>
                  <a:schemeClr val="accent6"/>
                </a:solidFill>
                <a:latin typeface="+mj-ea"/>
                <a:ea typeface="+mj-ea"/>
              </a:rPr>
              <a:t>서비스 </a:t>
            </a:r>
            <a:endParaRPr lang="ko-KR" altLang="en-US" sz="3600" b="1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799" y="360483"/>
            <a:ext cx="982563" cy="12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3002" y="623876"/>
            <a:ext cx="4054219" cy="598548"/>
          </a:xfrm>
        </p:spPr>
        <p:txBody>
          <a:bodyPr/>
          <a:lstStyle/>
          <a:p>
            <a:r>
              <a:rPr lang="ko-KR" altLang="en-US" sz="2500" smtClean="0"/>
              <a:t>추진 배경</a:t>
            </a:r>
            <a:endParaRPr lang="ko-KR" altLang="en-US" sz="250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624275"/>
              </p:ext>
            </p:extLst>
          </p:nvPr>
        </p:nvGraphicFramePr>
        <p:xfrm>
          <a:off x="559749" y="1958610"/>
          <a:ext cx="11060724" cy="373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908">
                  <a:extLst>
                    <a:ext uri="{9D8B030D-6E8A-4147-A177-3AD203B41FA5}">
                      <a16:colId xmlns:a16="http://schemas.microsoft.com/office/drawing/2014/main" val="2707295091"/>
                    </a:ext>
                  </a:extLst>
                </a:gridCol>
                <a:gridCol w="3686908">
                  <a:extLst>
                    <a:ext uri="{9D8B030D-6E8A-4147-A177-3AD203B41FA5}">
                      <a16:colId xmlns:a16="http://schemas.microsoft.com/office/drawing/2014/main" val="1400407173"/>
                    </a:ext>
                  </a:extLst>
                </a:gridCol>
                <a:gridCol w="3686908">
                  <a:extLst>
                    <a:ext uri="{9D8B030D-6E8A-4147-A177-3AD203B41FA5}">
                      <a16:colId xmlns:a16="http://schemas.microsoft.com/office/drawing/2014/main" val="1956352834"/>
                    </a:ext>
                  </a:extLst>
                </a:gridCol>
              </a:tblGrid>
              <a:tr h="37371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5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5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5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595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41342" y="2033501"/>
            <a:ext cx="3521169" cy="3610293"/>
            <a:chOff x="465992" y="1351034"/>
            <a:chExt cx="3464169" cy="3924976"/>
          </a:xfrm>
        </p:grpSpPr>
        <p:sp>
          <p:nvSpPr>
            <p:cNvPr id="10" name="직사각형 9"/>
            <p:cNvSpPr/>
            <p:nvPr/>
          </p:nvSpPr>
          <p:spPr>
            <a:xfrm>
              <a:off x="465992" y="4993027"/>
              <a:ext cx="3464169" cy="271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992" y="1351034"/>
              <a:ext cx="3464169" cy="3700379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96451" y="5061071"/>
              <a:ext cx="2990915" cy="2149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/>
                <a:t>* </a:t>
              </a:r>
              <a:r>
                <a:rPr lang="ko-KR" altLang="en-US" sz="800"/>
                <a:t>출처</a:t>
              </a:r>
              <a:r>
                <a:rPr lang="en-US" altLang="ko-KR" sz="800"/>
                <a:t>: Nielsen Online Behavioural Data(Mobile App, 2018.09</a:t>
              </a:r>
              <a:r>
                <a:rPr lang="en-US" altLang="ko-KR" sz="800" smtClean="0"/>
                <a:t>)</a:t>
              </a:r>
              <a:endParaRPr lang="ko-KR" altLang="en-US" sz="80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011795" y="2043892"/>
            <a:ext cx="3567113" cy="3558337"/>
            <a:chOff x="8871986" y="1898445"/>
            <a:chExt cx="3135746" cy="354714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1986" y="1898445"/>
              <a:ext cx="3135746" cy="354714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1010339" y="5102681"/>
              <a:ext cx="99738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0" i="0" smtClean="0">
                  <a:solidFill>
                    <a:srgbClr val="000000"/>
                  </a:solidFill>
                  <a:effectLst/>
                  <a:latin typeface="HelveticaNeue-Light"/>
                </a:rPr>
                <a:t>출처</a:t>
              </a:r>
              <a:r>
                <a:rPr lang="en-US" altLang="ko-KR" sz="1000" b="0" i="0" smtClean="0">
                  <a:solidFill>
                    <a:srgbClr val="000000"/>
                  </a:solidFill>
                  <a:effectLst/>
                  <a:latin typeface="HelveticaNeue-Light"/>
                </a:rPr>
                <a:t>:</a:t>
              </a:r>
              <a:r>
                <a:rPr lang="ko-KR" altLang="en-US" sz="1000" b="0" i="0" smtClean="0">
                  <a:solidFill>
                    <a:srgbClr val="000000"/>
                  </a:solidFill>
                  <a:effectLst/>
                  <a:latin typeface="HelveticaNeue-Light"/>
                </a:rPr>
                <a:t>크레테오</a:t>
              </a:r>
              <a:endParaRPr lang="ko-KR" altLang="en-US" sz="100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295996" y="2033502"/>
            <a:ext cx="3582316" cy="3589510"/>
            <a:chOff x="4585598" y="1317118"/>
            <a:chExt cx="3527048" cy="354791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5598" y="1317118"/>
              <a:ext cx="3527048" cy="354791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7011822" y="2701685"/>
              <a:ext cx="951298" cy="2462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0" i="0" smtClean="0">
                  <a:solidFill>
                    <a:schemeClr val="bg1"/>
                  </a:solidFill>
                  <a:effectLst/>
                  <a:latin typeface="HelveticaNeue-Light"/>
                </a:rPr>
                <a:t>출처</a:t>
              </a:r>
              <a:r>
                <a:rPr lang="en-US" altLang="ko-KR" sz="1000" b="0" i="0" smtClean="0">
                  <a:solidFill>
                    <a:schemeClr val="bg1"/>
                  </a:solidFill>
                  <a:effectLst/>
                  <a:latin typeface="HelveticaNeue-Light"/>
                </a:rPr>
                <a:t>: </a:t>
              </a:r>
              <a:r>
                <a:rPr lang="ko-KR" altLang="en-US" sz="1000" b="0" i="0" smtClean="0">
                  <a:solidFill>
                    <a:schemeClr val="bg1"/>
                  </a:solidFill>
                  <a:effectLst/>
                  <a:latin typeface="HelveticaNeue-Light"/>
                </a:rPr>
                <a:t>와이즈앱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20" name="타원 19"/>
          <p:cNvSpPr/>
          <p:nvPr/>
        </p:nvSpPr>
        <p:spPr>
          <a:xfrm>
            <a:off x="8292844" y="2774614"/>
            <a:ext cx="905607" cy="2198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 txBox="1">
            <a:spLocks/>
          </p:cNvSpPr>
          <p:nvPr/>
        </p:nvSpPr>
        <p:spPr>
          <a:xfrm>
            <a:off x="4298954" y="1219064"/>
            <a:ext cx="3657610" cy="437811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700" smtClean="0"/>
              <a:t>비디오 스트리밍 시대</a:t>
            </a:r>
            <a:endParaRPr lang="en-US" sz="1700"/>
          </a:p>
        </p:txBody>
      </p:sp>
      <p:sp>
        <p:nvSpPr>
          <p:cNvPr id="4" name="TextBox 3"/>
          <p:cNvSpPr txBox="1"/>
          <p:nvPr/>
        </p:nvSpPr>
        <p:spPr>
          <a:xfrm>
            <a:off x="1405642" y="5877281"/>
            <a:ext cx="199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유튜브 이용량 증가</a:t>
            </a:r>
            <a:endParaRPr lang="ko-KR" altLang="en-US" b="1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7145" y="5877281"/>
            <a:ext cx="251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남녀노소 즐기는 유튜브</a:t>
            </a:r>
            <a:endParaRPr lang="ko-KR" altLang="en-US" b="1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7221" y="5877281"/>
            <a:ext cx="343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코로나</a:t>
            </a:r>
            <a:r>
              <a:rPr lang="en-US" altLang="ko-KR" b="1" smtClean="0">
                <a:latin typeface="+mn-ea"/>
              </a:rPr>
              <a:t>19</a:t>
            </a:r>
            <a:r>
              <a:rPr lang="ko-KR" altLang="en-US" b="1" smtClean="0">
                <a:latin typeface="+mn-ea"/>
              </a:rPr>
              <a:t>로 인한 유튜브 시청 증가</a:t>
            </a:r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729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39198" y="610652"/>
            <a:ext cx="4054219" cy="567808"/>
          </a:xfrm>
        </p:spPr>
        <p:txBody>
          <a:bodyPr/>
          <a:lstStyle/>
          <a:p>
            <a:r>
              <a:rPr lang="ko-KR" altLang="en-US" sz="2500" smtClean="0"/>
              <a:t>추진 배경</a:t>
            </a:r>
            <a:endParaRPr lang="ko-KR" altLang="en-US" sz="250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74731"/>
              </p:ext>
            </p:extLst>
          </p:nvPr>
        </p:nvGraphicFramePr>
        <p:xfrm>
          <a:off x="715220" y="1871246"/>
          <a:ext cx="10899417" cy="3878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3139">
                  <a:extLst>
                    <a:ext uri="{9D8B030D-6E8A-4147-A177-3AD203B41FA5}">
                      <a16:colId xmlns:a16="http://schemas.microsoft.com/office/drawing/2014/main" val="2707295091"/>
                    </a:ext>
                  </a:extLst>
                </a:gridCol>
                <a:gridCol w="3633139">
                  <a:extLst>
                    <a:ext uri="{9D8B030D-6E8A-4147-A177-3AD203B41FA5}">
                      <a16:colId xmlns:a16="http://schemas.microsoft.com/office/drawing/2014/main" val="1400407173"/>
                    </a:ext>
                  </a:extLst>
                </a:gridCol>
                <a:gridCol w="3633139">
                  <a:extLst>
                    <a:ext uri="{9D8B030D-6E8A-4147-A177-3AD203B41FA5}">
                      <a16:colId xmlns:a16="http://schemas.microsoft.com/office/drawing/2014/main" val="1956352834"/>
                    </a:ext>
                  </a:extLst>
                </a:gridCol>
              </a:tblGrid>
              <a:tr h="38789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5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5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5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5958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787209" y="1943099"/>
            <a:ext cx="3480955" cy="3728127"/>
            <a:chOff x="503949" y="1364227"/>
            <a:chExt cx="3636497" cy="3913756"/>
          </a:xfrm>
        </p:grpSpPr>
        <p:pic>
          <p:nvPicPr>
            <p:cNvPr id="23" name="Picture 2" descr="미디어 광고 시장과 2020년 트렌드 전망 | 제일기획 블로그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49" y="1364227"/>
              <a:ext cx="3636497" cy="363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503949" y="4915754"/>
              <a:ext cx="3636497" cy="362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14176" y="4966586"/>
              <a:ext cx="265168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0" i="0" smtClean="0">
                  <a:solidFill>
                    <a:srgbClr val="000000"/>
                  </a:solidFill>
                  <a:effectLst/>
                  <a:latin typeface="HelveticaNeue-Light"/>
                </a:rPr>
                <a:t>출처</a:t>
              </a:r>
              <a:r>
                <a:rPr lang="en-US" altLang="ko-KR" sz="1000" b="0" i="0" smtClean="0">
                  <a:solidFill>
                    <a:srgbClr val="000000"/>
                  </a:solidFill>
                  <a:effectLst/>
                  <a:latin typeface="HelveticaNeue-Light"/>
                </a:rPr>
                <a:t>: </a:t>
              </a:r>
              <a:r>
                <a:rPr lang="ko-KR" altLang="en-US" sz="1000" b="0" i="0" smtClean="0">
                  <a:solidFill>
                    <a:srgbClr val="000000"/>
                  </a:solidFill>
                  <a:effectLst/>
                  <a:latin typeface="HelveticaNeue-Light"/>
                </a:rPr>
                <a:t>제일기획 </a:t>
              </a:r>
              <a:r>
                <a:rPr lang="en-US" altLang="ko-KR" sz="1000" b="0" i="0" smtClean="0">
                  <a:solidFill>
                    <a:srgbClr val="000000"/>
                  </a:solidFill>
                  <a:effectLst/>
                  <a:latin typeface="HelveticaNeue-Light"/>
                </a:rPr>
                <a:t>&lt;2019</a:t>
              </a:r>
              <a:r>
                <a:rPr lang="ko-KR" altLang="en-US" sz="1000" b="0" i="0" smtClean="0">
                  <a:solidFill>
                    <a:srgbClr val="000000"/>
                  </a:solidFill>
                  <a:effectLst/>
                  <a:latin typeface="HelveticaNeue-Light"/>
                </a:rPr>
                <a:t>년 상반기 총광고비</a:t>
              </a:r>
              <a:r>
                <a:rPr lang="en-US" altLang="ko-KR" sz="1000" b="0" i="0" smtClean="0">
                  <a:solidFill>
                    <a:srgbClr val="000000"/>
                  </a:solidFill>
                  <a:effectLst/>
                  <a:latin typeface="HelveticaNeue-Light"/>
                </a:rPr>
                <a:t>&gt;</a:t>
              </a:r>
              <a:endParaRPr lang="ko-KR" altLang="en-US" sz="100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6824" r="3014"/>
          <a:stretch/>
        </p:blipFill>
        <p:spPr>
          <a:xfrm>
            <a:off x="8093417" y="1950986"/>
            <a:ext cx="3437792" cy="37281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87" y="1950986"/>
            <a:ext cx="3450481" cy="3719442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 txBox="1">
            <a:spLocks/>
          </p:cNvSpPr>
          <p:nvPr/>
        </p:nvSpPr>
        <p:spPr>
          <a:xfrm>
            <a:off x="4298954" y="1219064"/>
            <a:ext cx="3657610" cy="437811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700" smtClean="0"/>
              <a:t>비디오 스트리밍을 통한 광고 증가</a:t>
            </a:r>
            <a:endParaRPr lang="en-US" sz="1700"/>
          </a:p>
        </p:txBody>
      </p:sp>
      <p:sp>
        <p:nvSpPr>
          <p:cNvPr id="15" name="TextBox 14"/>
          <p:cNvSpPr txBox="1"/>
          <p:nvPr/>
        </p:nvSpPr>
        <p:spPr>
          <a:xfrm>
            <a:off x="1289744" y="5852473"/>
            <a:ext cx="251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높은 디지털 광고비 비율</a:t>
            </a:r>
            <a:endParaRPr lang="ko-KR" altLang="en-US" b="1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7273" y="5852473"/>
            <a:ext cx="275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크리에이터의 신뢰도 증가</a:t>
            </a:r>
            <a:endParaRPr lang="ko-KR" altLang="en-US" b="1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43702" y="5877281"/>
            <a:ext cx="334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크리에이터 소득 중 광고비 비율</a:t>
            </a:r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476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6385" y="6272990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93182" y="716975"/>
            <a:ext cx="4054219" cy="567808"/>
          </a:xfrm>
        </p:spPr>
        <p:txBody>
          <a:bodyPr/>
          <a:lstStyle/>
          <a:p>
            <a:r>
              <a:rPr lang="ko-KR" altLang="en-US" sz="3200" smtClean="0"/>
              <a:t>기능 로직</a:t>
            </a:r>
            <a:endParaRPr lang="ko-KR" altLang="en-US" sz="32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25" y="4349600"/>
            <a:ext cx="1805345" cy="17252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40" y="4338715"/>
            <a:ext cx="1749169" cy="16715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374" y="1547864"/>
            <a:ext cx="2224513" cy="2650591"/>
          </a:xfrm>
          <a:prstGeom prst="rect">
            <a:avLst/>
          </a:prstGeom>
        </p:spPr>
      </p:pic>
      <p:sp>
        <p:nvSpPr>
          <p:cNvPr id="15" name="굽은 화살표 14"/>
          <p:cNvSpPr/>
          <p:nvPr/>
        </p:nvSpPr>
        <p:spPr>
          <a:xfrm flipH="1">
            <a:off x="7187253" y="2786858"/>
            <a:ext cx="2896008" cy="1158715"/>
          </a:xfrm>
          <a:prstGeom prst="bentArrow">
            <a:avLst>
              <a:gd name="adj1" fmla="val 17543"/>
              <a:gd name="adj2" fmla="val 25000"/>
              <a:gd name="adj3" fmla="val 36525"/>
              <a:gd name="adj4" fmla="val 4375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13" y="2639124"/>
            <a:ext cx="1266319" cy="1210112"/>
          </a:xfrm>
          <a:prstGeom prst="rect">
            <a:avLst/>
          </a:prstGeom>
        </p:spPr>
      </p:pic>
      <p:sp>
        <p:nvSpPr>
          <p:cNvPr id="17" name="굽은 화살표 16"/>
          <p:cNvSpPr/>
          <p:nvPr/>
        </p:nvSpPr>
        <p:spPr>
          <a:xfrm rot="16200000" flipH="1">
            <a:off x="2662482" y="1849086"/>
            <a:ext cx="986107" cy="3034256"/>
          </a:xfrm>
          <a:prstGeom prst="bentArrow">
            <a:avLst>
              <a:gd name="adj1" fmla="val 17543"/>
              <a:gd name="adj2" fmla="val 25000"/>
              <a:gd name="adj3" fmla="val 42626"/>
              <a:gd name="adj4" fmla="val 4375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37" y="2198745"/>
            <a:ext cx="1500099" cy="137093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404049" y="5112417"/>
            <a:ext cx="5289712" cy="549944"/>
          </a:xfrm>
          <a:prstGeom prst="rightArrow">
            <a:avLst>
              <a:gd name="adj1" fmla="val 41079"/>
              <a:gd name="adj2" fmla="val 9758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25" y="4693371"/>
            <a:ext cx="1378040" cy="131687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32" y="3722452"/>
            <a:ext cx="1026412" cy="97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repeatCount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02 -0.03311 L -0.06914 -0.03311 C -0.03711 -0.03311 0.00273 -0.00301 0.00273 0.02199 L 0.00273 0.07731 " pathEditMode="relative" rAng="0" ptsTypes="AAAA">
                                      <p:cBhvr>
                                        <p:cTn id="6" dur="3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89 0.01806 L -0.00964 -0.03264 C -0.0237 -0.04491 -0.04479 -0.04907 -0.06628 -0.04514 C -0.09102 -0.04051 -0.11003 -0.0287 -0.12279 -0.01134 L -0.18438 0.06412 " pathEditMode="relative" rAng="10440000" ptsTypes="AAAAA">
                                      <p:cBhvr>
                                        <p:cTn id="10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1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repeatCount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5482 -0.00115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9292" y="717285"/>
            <a:ext cx="4054219" cy="567808"/>
          </a:xfrm>
        </p:spPr>
        <p:txBody>
          <a:bodyPr/>
          <a:lstStyle/>
          <a:p>
            <a:r>
              <a:rPr lang="en-US" altLang="ko-KR" sz="3600" smtClean="0"/>
              <a:t>Architecture</a:t>
            </a:r>
            <a:endParaRPr lang="ko-KR" altLang="en-US" sz="36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86" y="4929543"/>
            <a:ext cx="1261896" cy="726837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485382" y="4807474"/>
            <a:ext cx="1187525" cy="964148"/>
            <a:chOff x="6300440" y="2786459"/>
            <a:chExt cx="1420698" cy="1145507"/>
          </a:xfrm>
        </p:grpSpPr>
        <p:pic>
          <p:nvPicPr>
            <p:cNvPr id="27" name="Picture 12" descr="File:Node.js logo.svg - Wikimedia Commons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6127" y="2786459"/>
              <a:ext cx="1228139" cy="751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440" y="3419208"/>
              <a:ext cx="1420698" cy="512758"/>
            </a:xfrm>
            <a:prstGeom prst="rect">
              <a:avLst/>
            </a:prstGeom>
          </p:spPr>
        </p:pic>
      </p:grpSp>
      <p:pic>
        <p:nvPicPr>
          <p:cNvPr id="38" name="Picture 40">
            <a:extLst>
              <a:ext uri="{FF2B5EF4-FFF2-40B4-BE49-F238E27FC236}">
                <a16:creationId xmlns:a16="http://schemas.microsoft.com/office/drawing/2014/main" id="{1DC81AA6-F8B3-473E-8374-D6B2219F7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6" t="21978" r="27656" b="21978"/>
          <a:stretch/>
        </p:blipFill>
        <p:spPr bwMode="auto">
          <a:xfrm>
            <a:off x="5452627" y="2659409"/>
            <a:ext cx="1207155" cy="104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71" y="4886040"/>
            <a:ext cx="1322084" cy="854842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E5342814-6795-4787-A5B0-D474FF1D5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1" t="18271" r="34692" b="18167"/>
          <a:stretch/>
        </p:blipFill>
        <p:spPr bwMode="auto">
          <a:xfrm>
            <a:off x="3660817" y="3603765"/>
            <a:ext cx="884901" cy="84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1439669" y="3280942"/>
            <a:ext cx="1507755" cy="1335711"/>
            <a:chOff x="645925" y="2945423"/>
            <a:chExt cx="1495437" cy="1560970"/>
          </a:xfrm>
        </p:grpSpPr>
        <p:sp>
          <p:nvSpPr>
            <p:cNvPr id="16" name="직사각형 15"/>
            <p:cNvSpPr/>
            <p:nvPr/>
          </p:nvSpPr>
          <p:spPr>
            <a:xfrm>
              <a:off x="645925" y="2945423"/>
              <a:ext cx="1495437" cy="1560970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99945" y="3019290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mtClean="0">
                  <a:latin typeface="+mn-ea"/>
                </a:rPr>
                <a:t>Clinet</a:t>
              </a:r>
              <a:endParaRPr lang="ko-KR" altLang="en-US" b="1">
                <a:latin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15325" y="3668259"/>
              <a:ext cx="1355910" cy="6444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</a:t>
              </a:r>
            </a:p>
            <a:p>
              <a:pPr algn="ctr"/>
              <a:r>
                <a:rPr lang="en-US" altLang="ko-KR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BROWSER</a:t>
              </a: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5389826" y="2122575"/>
            <a:ext cx="1367088" cy="164635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485381" y="2178868"/>
            <a:ext cx="117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FrontEnd</a:t>
            </a:r>
            <a:endParaRPr lang="ko-KR" altLang="en-US" b="1">
              <a:latin typeface="+mn-ea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4556189" y="3280942"/>
            <a:ext cx="741051" cy="545883"/>
          </a:xfrm>
          <a:prstGeom prst="straightConnector1">
            <a:avLst/>
          </a:prstGeom>
          <a:ln w="508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0" idx="3"/>
          </p:cNvCxnSpPr>
          <p:nvPr/>
        </p:nvCxnSpPr>
        <p:spPr>
          <a:xfrm>
            <a:off x="4545718" y="4027344"/>
            <a:ext cx="751522" cy="593078"/>
          </a:xfrm>
          <a:prstGeom prst="straightConnector1">
            <a:avLst/>
          </a:prstGeom>
          <a:ln w="508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389826" y="4276119"/>
            <a:ext cx="1367088" cy="154905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632184" y="4357130"/>
            <a:ext cx="8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Server</a:t>
            </a:r>
            <a:endParaRPr lang="ko-KR" altLang="en-US" b="1">
              <a:latin typeface="+mn-ea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3001214" y="4000351"/>
            <a:ext cx="613555" cy="0"/>
          </a:xfrm>
          <a:prstGeom prst="straightConnector1">
            <a:avLst/>
          </a:prstGeom>
          <a:ln w="508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471311" y="4277836"/>
            <a:ext cx="1367088" cy="154905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7554879" y="4361429"/>
            <a:ext cx="119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DataBase</a:t>
            </a:r>
            <a:endParaRPr lang="ko-KR" altLang="en-US" b="1">
              <a:latin typeface="+mn-ea"/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8976041" y="5041852"/>
            <a:ext cx="861620" cy="0"/>
          </a:xfrm>
          <a:prstGeom prst="straightConnector1">
            <a:avLst/>
          </a:prstGeom>
          <a:ln w="508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모서리가 둥근 직사각형 1034"/>
          <p:cNvSpPr/>
          <p:nvPr/>
        </p:nvSpPr>
        <p:spPr>
          <a:xfrm>
            <a:off x="1208817" y="1634709"/>
            <a:ext cx="8176846" cy="4731284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4" name="그룹 1023"/>
          <p:cNvGrpSpPr/>
          <p:nvPr/>
        </p:nvGrpSpPr>
        <p:grpSpPr>
          <a:xfrm>
            <a:off x="8259534" y="1317142"/>
            <a:ext cx="1421396" cy="1167141"/>
            <a:chOff x="6631981" y="2021525"/>
            <a:chExt cx="1487436" cy="1220497"/>
          </a:xfrm>
        </p:grpSpPr>
        <p:grpSp>
          <p:nvGrpSpPr>
            <p:cNvPr id="29" name="그룹 28"/>
            <p:cNvGrpSpPr/>
            <p:nvPr/>
          </p:nvGrpSpPr>
          <p:grpSpPr>
            <a:xfrm>
              <a:off x="6631981" y="2021525"/>
              <a:ext cx="1487436" cy="920350"/>
              <a:chOff x="9571821" y="3805210"/>
              <a:chExt cx="2468493" cy="152738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0010775" y="4505325"/>
                <a:ext cx="1483023" cy="723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1" name="Picture 14" descr="File:AWS Simple Icons AWS Cloud.svg - Wikimedia Commons"/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1821" y="3805210"/>
                <a:ext cx="2468493" cy="1527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TextBox 57"/>
            <p:cNvSpPr txBox="1"/>
            <p:nvPr/>
          </p:nvSpPr>
          <p:spPr>
            <a:xfrm>
              <a:off x="6733780" y="2841912"/>
              <a:ext cx="1283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Server</a:t>
              </a: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9923320" y="4276119"/>
            <a:ext cx="1367088" cy="154905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9984986" y="4357130"/>
            <a:ext cx="119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</a:rPr>
              <a:t>AI</a:t>
            </a:r>
            <a:endParaRPr lang="ko-KR" altLang="en-US" b="1">
              <a:latin typeface="+mn-ea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6888181" y="5041852"/>
            <a:ext cx="470655" cy="0"/>
          </a:xfrm>
          <a:prstGeom prst="straightConnector1">
            <a:avLst/>
          </a:prstGeom>
          <a:ln w="508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5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6210391" y="3643380"/>
            <a:ext cx="2100662" cy="22474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285378" y="1217916"/>
            <a:ext cx="3657610" cy="446165"/>
          </a:xfrm>
        </p:spPr>
        <p:txBody>
          <a:bodyPr/>
          <a:lstStyle/>
          <a:p>
            <a:pPr algn="ctr"/>
            <a:r>
              <a:rPr lang="en-US" altLang="ko-KR" sz="2300" smtClean="0"/>
              <a:t>TamTamLens</a:t>
            </a:r>
            <a:endParaRPr lang="ko-KR" altLang="en-US" sz="23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3796441" y="5616975"/>
            <a:ext cx="255980" cy="27387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467493" y="1976831"/>
            <a:ext cx="3708452" cy="396761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4285378" y="2173317"/>
            <a:ext cx="3657610" cy="3988662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12" y="3510649"/>
            <a:ext cx="5494942" cy="1045515"/>
          </a:xfrm>
        </p:spPr>
        <p:txBody>
          <a:bodyPr/>
          <a:lstStyle/>
          <a:p>
            <a:r>
              <a:rPr lang="ko-KR" altLang="en-US" sz="3500" smtClean="0"/>
              <a:t>기능 소개 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8250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5520</TotalTime>
  <Words>455</Words>
  <Application>Microsoft Office PowerPoint</Application>
  <PresentationFormat>와이드스크린</PresentationFormat>
  <Paragraphs>175</Paragraphs>
  <Slides>23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HelveticaNeue-Light</vt:lpstr>
      <vt:lpstr>나눔스퀘어</vt:lpstr>
      <vt:lpstr>나눔스퀘어 ExtraBold</vt:lpstr>
      <vt:lpstr>맑은 고딕</vt:lpstr>
      <vt:lpstr>배달의민족 주아</vt:lpstr>
      <vt:lpstr>Arial</vt:lpstr>
      <vt:lpstr>Calibri</vt:lpstr>
      <vt:lpstr>Wingdings</vt:lpstr>
      <vt:lpstr>Office 테마</vt:lpstr>
      <vt:lpstr>TamTamLens</vt:lpstr>
      <vt:lpstr>PowerPoint 프레젠테이션</vt:lpstr>
      <vt:lpstr>프로젝트 소개 </vt:lpstr>
      <vt:lpstr>TamTamLens ?</vt:lpstr>
      <vt:lpstr>추진 배경</vt:lpstr>
      <vt:lpstr>추진 배경</vt:lpstr>
      <vt:lpstr>기능 로직</vt:lpstr>
      <vt:lpstr>Architecture</vt:lpstr>
      <vt:lpstr>기능 소개 </vt:lpstr>
      <vt:lpstr>진행 상황</vt:lpstr>
      <vt:lpstr>진행 상황</vt:lpstr>
      <vt:lpstr>진행 상황</vt:lpstr>
      <vt:lpstr>와이어 프레임</vt:lpstr>
      <vt:lpstr>와이어 프레임</vt:lpstr>
      <vt:lpstr>와이어 프레임</vt:lpstr>
      <vt:lpstr>기대 효과</vt:lpstr>
      <vt:lpstr>기대 효과</vt:lpstr>
      <vt:lpstr>개발 일정 및 고도화 목표</vt:lpstr>
      <vt:lpstr>개발 일정</vt:lpstr>
      <vt:lpstr>고도화 목표</vt:lpstr>
      <vt:lpstr>팀원 소개</vt:lpstr>
      <vt:lpstr>팀원 소개</vt:lpstr>
      <vt:lpstr>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multicampus</cp:lastModifiedBy>
  <cp:revision>344</cp:revision>
  <dcterms:created xsi:type="dcterms:W3CDTF">2017-12-10T15:04:34Z</dcterms:created>
  <dcterms:modified xsi:type="dcterms:W3CDTF">2020-10-23T02:35:05Z</dcterms:modified>
</cp:coreProperties>
</file>